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Lato" panose="020F0502020204030203" pitchFamily="34" charset="0"/>
      <p:regular r:id="rId13"/>
      <p:bold r:id="rId14"/>
      <p:italic r:id="rId15"/>
      <p:boldItalic r:id="rId16"/>
    </p:embeddedFont>
    <p:embeddedFont>
      <p:font typeface="Raleway" pitchFamily="2" charset="77"/>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avian Huell"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3-05-10T18:37:27.540" idx="1">
    <p:pos x="6000" y="0"/>
    <p:text>One of the references I used:
https://academic.oup.com/cid/article/73/12/2257/6124429</p:text>
  </p:cm>
</p:cmLst>
</file>

<file path=ppt/media/image1.jpg>
</file>

<file path=ppt/media/image2.png>
</file>

<file path=ppt/media/image3.jp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f88252dc4_0_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f88252dc4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f88252dc4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f88252dc4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f88252dc4_0_1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1f88252dc4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f88252dc4_0_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e299cf1ce9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e299cf1ce9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8252dc4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comments" Target="../comments/commen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Tmills1/Project-3-SIR-Model" TargetMode="External"/><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dirty="0">
                <a:solidFill>
                  <a:srgbClr val="000000"/>
                </a:solidFill>
              </a:rPr>
              <a:t>The Pandemic Control</a:t>
            </a:r>
            <a:endParaRPr sz="4800" dirty="0">
              <a:solidFill>
                <a:srgbClr val="000000"/>
              </a:solidFill>
            </a:endParaRPr>
          </a:p>
          <a:p>
            <a:pPr marL="0" lvl="0" indent="0" algn="l" rtl="0">
              <a:spcBef>
                <a:spcPts val="0"/>
              </a:spcBef>
              <a:spcAft>
                <a:spcPts val="0"/>
              </a:spcAft>
              <a:buNone/>
            </a:pPr>
            <a:endParaRPr sz="4800" dirty="0">
              <a:solidFill>
                <a:srgbClr val="000000"/>
              </a:solidFill>
            </a:endParaRPr>
          </a:p>
          <a:p>
            <a:pPr marL="0" lvl="0" indent="0" algn="l" rtl="0">
              <a:spcBef>
                <a:spcPts val="0"/>
              </a:spcBef>
              <a:spcAft>
                <a:spcPts val="0"/>
              </a:spcAft>
              <a:buNone/>
            </a:pPr>
            <a:r>
              <a:rPr lang="en-GB" sz="4800" dirty="0">
                <a:solidFill>
                  <a:srgbClr val="000000"/>
                </a:solidFill>
              </a:rPr>
              <a:t>							</a:t>
            </a:r>
            <a:endParaRPr sz="4800" dirty="0">
              <a:solidFill>
                <a:srgbClr val="000000"/>
              </a:solidFill>
            </a:endParaRPr>
          </a:p>
        </p:txBody>
      </p:sp>
      <p:sp>
        <p:nvSpPr>
          <p:cNvPr id="177" name="Google Shape;177;p18"/>
          <p:cNvSpPr txBox="1">
            <a:spLocks noGrp="1"/>
          </p:cNvSpPr>
          <p:nvPr>
            <p:ph type="subTitle" idx="1"/>
          </p:nvPr>
        </p:nvSpPr>
        <p:spPr>
          <a:xfrm>
            <a:off x="-137325" y="2101475"/>
            <a:ext cx="7688100" cy="128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900" b="1" dirty="0"/>
              <a:t>            </a:t>
            </a:r>
            <a:endParaRPr sz="2900" b="1" dirty="0"/>
          </a:p>
          <a:p>
            <a:pPr marL="0" lvl="0" indent="0" algn="l" rtl="0">
              <a:spcBef>
                <a:spcPts val="0"/>
              </a:spcBef>
              <a:spcAft>
                <a:spcPts val="0"/>
              </a:spcAft>
              <a:buNone/>
            </a:pPr>
            <a:endParaRPr sz="2900" dirty="0"/>
          </a:p>
        </p:txBody>
      </p:sp>
      <p:pic>
        <p:nvPicPr>
          <p:cNvPr id="178" name="Google Shape;178;p18"/>
          <p:cNvPicPr preferRelativeResize="0"/>
          <p:nvPr/>
        </p:nvPicPr>
        <p:blipFill>
          <a:blip r:embed="rId4">
            <a:alphaModFix/>
          </a:blip>
          <a:stretch>
            <a:fillRect/>
          </a:stretch>
        </p:blipFill>
        <p:spPr>
          <a:xfrm>
            <a:off x="3883957" y="2571750"/>
            <a:ext cx="5041368" cy="2449000"/>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76"/>
                                        </p:tgtEl>
                                        <p:attrNameLst>
                                          <p:attrName>style.visibility</p:attrName>
                                        </p:attrNameLst>
                                      </p:cBhvr>
                                      <p:to>
                                        <p:strVal val="visible"/>
                                      </p:to>
                                    </p:set>
                                    <p:animEffect transition="in" filter="fade">
                                      <p:cBhvr>
                                        <p:cTn id="7" dur="1000"/>
                                        <p:tgtEl>
                                          <p:spTgt spid="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252"/>
                                        </p:tgtEl>
                                        <p:attrNameLst>
                                          <p:attrName>style.visibility</p:attrName>
                                        </p:attrNameLst>
                                      </p:cBhvr>
                                      <p:to>
                                        <p:strVal val="visible"/>
                                      </p:to>
                                    </p:set>
                                    <p:anim calcmode="lin" valueType="num">
                                      <p:cBhvr additive="base">
                                        <p:cTn id="7" dur="1000"/>
                                        <p:tgtEl>
                                          <p:spTgt spid="252"/>
                                        </p:tgtEl>
                                        <p:attrNameLst>
                                          <p:attrName>ppt_w</p:attrName>
                                        </p:attrNameLst>
                                      </p:cBhvr>
                                      <p:tavLst>
                                        <p:tav tm="0">
                                          <p:val>
                                            <p:strVal val="0"/>
                                          </p:val>
                                        </p:tav>
                                        <p:tav tm="100000">
                                          <p:val>
                                            <p:strVal val="#ppt_w"/>
                                          </p:val>
                                        </p:tav>
                                      </p:tavLst>
                                    </p:anim>
                                    <p:anim calcmode="lin" valueType="num">
                                      <p:cBhvr additive="base">
                                        <p:cTn id="8" dur="1000"/>
                                        <p:tgtEl>
                                          <p:spTgt spid="252"/>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2"/>
        <p:cNvGrpSpPr/>
        <p:nvPr/>
      </p:nvGrpSpPr>
      <p:grpSpPr>
        <a:xfrm>
          <a:off x="0" y="0"/>
          <a:ext cx="0" cy="0"/>
          <a:chOff x="0" y="0"/>
          <a:chExt cx="0" cy="0"/>
        </a:xfrm>
      </p:grpSpPr>
      <p:sp>
        <p:nvSpPr>
          <p:cNvPr id="183" name="Google Shape;183;p19"/>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Project objective</a:t>
            </a:r>
            <a:endParaRPr sz="1200"/>
          </a:p>
        </p:txBody>
      </p:sp>
      <p:sp>
        <p:nvSpPr>
          <p:cNvPr id="184" name="Google Shape;184;p19"/>
          <p:cNvSpPr txBox="1">
            <a:spLocks noGrp="1"/>
          </p:cNvSpPr>
          <p:nvPr>
            <p:ph type="body" idx="4294967295"/>
          </p:nvPr>
        </p:nvSpPr>
        <p:spPr>
          <a:xfrm>
            <a:off x="729450" y="1749350"/>
            <a:ext cx="7010100" cy="2628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3000">
                <a:solidFill>
                  <a:srgbClr val="FFFFFF"/>
                </a:solidFill>
              </a:rPr>
              <a:t>Learn how a person can become affected by the pandemic and the effects of the vaccination</a:t>
            </a:r>
            <a:endParaRPr sz="30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Effects of Covid - 19</a:t>
            </a:r>
            <a:endParaRPr/>
          </a:p>
        </p:txBody>
      </p:sp>
      <p:sp>
        <p:nvSpPr>
          <p:cNvPr id="190" name="Google Shape;190;p20"/>
          <p:cNvSpPr txBox="1">
            <a:spLocks noGrp="1"/>
          </p:cNvSpPr>
          <p:nvPr>
            <p:ph type="body" idx="1"/>
          </p:nvPr>
        </p:nvSpPr>
        <p:spPr>
          <a:xfrm>
            <a:off x="1295325" y="2078875"/>
            <a:ext cx="7122900" cy="13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rgbClr val="333333"/>
                </a:solidFill>
                <a:highlight>
                  <a:srgbClr val="FFFFFF"/>
                </a:highlight>
                <a:latin typeface="Raleway"/>
                <a:ea typeface="Raleway"/>
                <a:cs typeface="Raleway"/>
                <a:sym typeface="Raleway"/>
              </a:rPr>
              <a:t>“COVID-19 has turned the world upside down. Everything has been impacted. How we live and interact with each other, how we work and communicate, how we move around and travel. Every aspect of our lives has been affected” ~ </a:t>
            </a:r>
            <a:r>
              <a:rPr lang="en-GB" sz="1200">
                <a:solidFill>
                  <a:srgbClr val="000000"/>
                </a:solidFill>
                <a:highlight>
                  <a:srgbClr val="FFFFFF"/>
                </a:highlight>
                <a:latin typeface="Raleway"/>
                <a:ea typeface="Raleway"/>
                <a:cs typeface="Raleway"/>
                <a:sym typeface="Raleway"/>
              </a:rPr>
              <a:t>Sarah Nafziger, M.D., vice president for Clinical Support Services at </a:t>
            </a:r>
            <a:r>
              <a:rPr lang="en-GB" sz="1200">
                <a:solidFill>
                  <a:srgbClr val="000000"/>
                </a:solidFill>
                <a:highlight>
                  <a:srgbClr val="DEEFDF"/>
                </a:highlight>
                <a:latin typeface="Raleway"/>
                <a:ea typeface="Raleway"/>
                <a:cs typeface="Raleway"/>
                <a:sym typeface="Raleway"/>
              </a:rPr>
              <a:t>UAB Hospital</a:t>
            </a:r>
            <a:endParaRPr sz="1200">
              <a:solidFill>
                <a:srgbClr val="000000"/>
              </a:solidFill>
              <a:highlight>
                <a:srgbClr val="DEEFDF"/>
              </a:highlight>
              <a:latin typeface="Raleway"/>
              <a:ea typeface="Raleway"/>
              <a:cs typeface="Raleway"/>
              <a:sym typeface="Raleway"/>
            </a:endParaRPr>
          </a:p>
          <a:p>
            <a:pPr marL="0" lvl="0" indent="0" algn="l" rtl="0">
              <a:spcBef>
                <a:spcPts val="1600"/>
              </a:spcBef>
              <a:spcAft>
                <a:spcPts val="1600"/>
              </a:spcAft>
              <a:buNone/>
            </a:pPr>
            <a:r>
              <a:rPr lang="en-GB" sz="1200">
                <a:solidFill>
                  <a:srgbClr val="333333"/>
                </a:solidFill>
                <a:highlight>
                  <a:srgbClr val="FFFFFF"/>
                </a:highlight>
                <a:latin typeface="Raleway"/>
                <a:ea typeface="Raleway"/>
                <a:cs typeface="Raleway"/>
                <a:sym typeface="Raleway"/>
              </a:rPr>
              <a:t>Everything has changed, from the way  we interact to how most businesses are ran</a:t>
            </a:r>
            <a:endParaRPr sz="1200">
              <a:solidFill>
                <a:srgbClr val="000000"/>
              </a:solidFill>
              <a:highlight>
                <a:srgbClr val="DEEFDF"/>
              </a:highlight>
              <a:latin typeface="Raleway"/>
              <a:ea typeface="Raleway"/>
              <a:cs typeface="Raleway"/>
              <a:sym typeface="Raleway"/>
            </a:endParaRPr>
          </a:p>
        </p:txBody>
      </p:sp>
      <p:pic>
        <p:nvPicPr>
          <p:cNvPr id="191" name="Google Shape;191;p20"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1"/>
          <p:cNvSpPr txBox="1">
            <a:spLocks noGrp="1"/>
          </p:cNvSpPr>
          <p:nvPr>
            <p:ph type="title"/>
          </p:nvPr>
        </p:nvSpPr>
        <p:spPr>
          <a:xfrm>
            <a:off x="729450" y="491000"/>
            <a:ext cx="7688700" cy="6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Problems to solve</a:t>
            </a:r>
            <a:endParaRPr/>
          </a:p>
        </p:txBody>
      </p:sp>
      <p:sp>
        <p:nvSpPr>
          <p:cNvPr id="197" name="Google Shape;197;p21"/>
          <p:cNvSpPr/>
          <p:nvPr/>
        </p:nvSpPr>
        <p:spPr>
          <a:xfrm>
            <a:off x="1400790" y="1447213"/>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198" name="Google Shape;198;p21"/>
          <p:cNvSpPr txBox="1">
            <a:spLocks noGrp="1"/>
          </p:cNvSpPr>
          <p:nvPr>
            <p:ph type="body" idx="1"/>
          </p:nvPr>
        </p:nvSpPr>
        <p:spPr>
          <a:xfrm>
            <a:off x="1777900" y="1447213"/>
            <a:ext cx="2832900" cy="1564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Containment of the virus can be achieved through measures such as social distancing, wearing masks, hygiene, and contact tracing, and other measure.</a:t>
            </a:r>
            <a:endParaRPr sz="1100"/>
          </a:p>
        </p:txBody>
      </p:sp>
      <p:sp>
        <p:nvSpPr>
          <p:cNvPr id="199" name="Google Shape;199;p21"/>
          <p:cNvSpPr/>
          <p:nvPr/>
        </p:nvSpPr>
        <p:spPr>
          <a:xfrm>
            <a:off x="1400790" y="34040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00" name="Google Shape;200;p21"/>
          <p:cNvSpPr txBox="1">
            <a:spLocks noGrp="1"/>
          </p:cNvSpPr>
          <p:nvPr>
            <p:ph type="body" idx="1"/>
          </p:nvPr>
        </p:nvSpPr>
        <p:spPr>
          <a:xfrm>
            <a:off x="1729600" y="3300200"/>
            <a:ext cx="2512500" cy="1843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000"/>
              <a:t>Another critical challenge is to develop effective treatments and vaccines for the disease. Researchers and healthcare professionals need to work together to identify potential treatments and test them to determine their efficacy.</a:t>
            </a:r>
            <a:endParaRPr sz="1000"/>
          </a:p>
        </p:txBody>
      </p:sp>
      <p:sp>
        <p:nvSpPr>
          <p:cNvPr id="201" name="Google Shape;201;p21"/>
          <p:cNvSpPr/>
          <p:nvPr/>
        </p:nvSpPr>
        <p:spPr>
          <a:xfrm>
            <a:off x="5090809" y="148295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3</a:t>
            </a:r>
            <a:endParaRPr sz="800" b="1">
              <a:solidFill>
                <a:srgbClr val="FFFFFF"/>
              </a:solidFill>
            </a:endParaRPr>
          </a:p>
        </p:txBody>
      </p:sp>
      <p:sp>
        <p:nvSpPr>
          <p:cNvPr id="202" name="Google Shape;202;p21"/>
          <p:cNvSpPr txBox="1">
            <a:spLocks noGrp="1"/>
          </p:cNvSpPr>
          <p:nvPr>
            <p:ph type="body" idx="1"/>
          </p:nvPr>
        </p:nvSpPr>
        <p:spPr>
          <a:xfrm>
            <a:off x="5419600" y="1447225"/>
            <a:ext cx="2832900" cy="165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The healthcare system can quickly become overwhelmed during a pandemic. It is crucial to manage the healthcare system's resources, including staff, equipment, and supplies, to ensure that patients receive the care they need.</a:t>
            </a:r>
            <a:endParaRPr sz="1100"/>
          </a:p>
        </p:txBody>
      </p:sp>
      <p:sp>
        <p:nvSpPr>
          <p:cNvPr id="203" name="Google Shape;203;p21"/>
          <p:cNvSpPr/>
          <p:nvPr/>
        </p:nvSpPr>
        <p:spPr>
          <a:xfrm>
            <a:off x="5090809" y="34040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4</a:t>
            </a:r>
            <a:endParaRPr sz="800" b="1">
              <a:solidFill>
                <a:srgbClr val="FFFFFF"/>
              </a:solidFill>
            </a:endParaRPr>
          </a:p>
        </p:txBody>
      </p:sp>
      <p:sp>
        <p:nvSpPr>
          <p:cNvPr id="204" name="Google Shape;204;p21"/>
          <p:cNvSpPr txBox="1">
            <a:spLocks noGrp="1"/>
          </p:cNvSpPr>
          <p:nvPr>
            <p:ph type="body" idx="1"/>
          </p:nvPr>
        </p:nvSpPr>
        <p:spPr>
          <a:xfrm>
            <a:off x="5471700" y="3404075"/>
            <a:ext cx="2832900" cy="173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Pandemics can have severe economic consequences, including job losses, business closures, and decreased economic activity. It is essential to implement measures to support individuals and businesses affected by the pandemic. One essential way to bring the pandemic to an end is to add effective measures.</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2"/>
          <p:cNvSpPr txBox="1">
            <a:spLocks noGrp="1"/>
          </p:cNvSpPr>
          <p:nvPr>
            <p:ph type="title"/>
          </p:nvPr>
        </p:nvSpPr>
        <p:spPr>
          <a:xfrm>
            <a:off x="439675" y="112440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How Effective Different Vaccines Are </a:t>
            </a:r>
            <a:endParaRPr/>
          </a:p>
          <a:p>
            <a:pPr marL="0" lvl="0" indent="0" algn="l" rtl="0">
              <a:spcBef>
                <a:spcPts val="0"/>
              </a:spcBef>
              <a:spcAft>
                <a:spcPts val="0"/>
              </a:spcAft>
              <a:buNone/>
            </a:pPr>
            <a:endParaRPr b="0"/>
          </a:p>
        </p:txBody>
      </p:sp>
      <p:sp>
        <p:nvSpPr>
          <p:cNvPr id="210" name="Google Shape;210;p22"/>
          <p:cNvSpPr txBox="1">
            <a:spLocks noGrp="1"/>
          </p:cNvSpPr>
          <p:nvPr>
            <p:ph type="body" idx="1"/>
          </p:nvPr>
        </p:nvSpPr>
        <p:spPr>
          <a:xfrm>
            <a:off x="245550" y="1903175"/>
            <a:ext cx="4800300" cy="31011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a:latin typeface="Raleway"/>
                <a:ea typeface="Raleway"/>
                <a:cs typeface="Raleway"/>
                <a:sym typeface="Raleway"/>
              </a:rPr>
              <a:t>70.4% effectiveness of the ChAdOx1 nCoV-19 vaccine (AZD1222; Oxford-AstraZeneca) (Voysey et al., 2021),</a:t>
            </a:r>
            <a:endParaRPr>
              <a:latin typeface="Raleway"/>
              <a:ea typeface="Raleway"/>
              <a:cs typeface="Raleway"/>
              <a:sym typeface="Raleway"/>
            </a:endParaRPr>
          </a:p>
          <a:p>
            <a:pPr marL="0" lvl="0" indent="0" algn="l" rtl="0">
              <a:spcBef>
                <a:spcPts val="1200"/>
              </a:spcBef>
              <a:spcAft>
                <a:spcPts val="0"/>
              </a:spcAft>
              <a:buNone/>
            </a:pPr>
            <a:r>
              <a:rPr lang="en-GB">
                <a:latin typeface="Raleway"/>
                <a:ea typeface="Raleway"/>
                <a:cs typeface="Raleway"/>
                <a:sym typeface="Raleway"/>
              </a:rPr>
              <a:t>95% effectiveness of the BNT162b2 mRNA COVID-19 vaccine (Pfizer-BioNTech) (Skowronski and De Serres, 2021),</a:t>
            </a:r>
            <a:endParaRPr>
              <a:latin typeface="Raleway"/>
              <a:ea typeface="Raleway"/>
              <a:cs typeface="Raleway"/>
              <a:sym typeface="Raleway"/>
            </a:endParaRPr>
          </a:p>
          <a:p>
            <a:pPr marL="0" lvl="0" indent="0" algn="l" rtl="0">
              <a:spcBef>
                <a:spcPts val="1200"/>
              </a:spcBef>
              <a:spcAft>
                <a:spcPts val="0"/>
              </a:spcAft>
              <a:buNone/>
            </a:pPr>
            <a:r>
              <a:rPr lang="en-GB">
                <a:latin typeface="Raleway"/>
                <a:ea typeface="Raleway"/>
                <a:cs typeface="Raleway"/>
                <a:sym typeface="Raleway"/>
              </a:rPr>
              <a:t>94.1% effectiveness of the mRNA-1273 vaccine (Moderna) (Baden et al., 2021)</a:t>
            </a:r>
            <a:endParaRPr>
              <a:latin typeface="Raleway"/>
              <a:ea typeface="Raleway"/>
              <a:cs typeface="Raleway"/>
              <a:sym typeface="Raleway"/>
            </a:endParaRPr>
          </a:p>
          <a:p>
            <a:pPr marL="0" lvl="0" indent="0" algn="l" rtl="0">
              <a:spcBef>
                <a:spcPts val="1200"/>
              </a:spcBef>
              <a:spcAft>
                <a:spcPts val="0"/>
              </a:spcAft>
              <a:buNone/>
            </a:pPr>
            <a:r>
              <a:rPr lang="en-GB">
                <a:latin typeface="Raleway"/>
                <a:ea typeface="Raleway"/>
                <a:cs typeface="Raleway"/>
                <a:sym typeface="Raleway"/>
              </a:rPr>
              <a:t> 50.7% effectiveness of an absorbed COVID-19 (inactivated) vaccine (CoronaVac) (Palacios et al., 2020</a:t>
            </a:r>
            <a:endParaRPr>
              <a:latin typeface="Raleway"/>
              <a:ea typeface="Raleway"/>
              <a:cs typeface="Raleway"/>
              <a:sym typeface="Raleway"/>
            </a:endParaRPr>
          </a:p>
          <a:p>
            <a:pPr marL="0" lvl="0" indent="0" algn="l" rtl="0">
              <a:spcBef>
                <a:spcPts val="1200"/>
              </a:spcBef>
              <a:spcAft>
                <a:spcPts val="0"/>
              </a:spcAft>
              <a:buNone/>
            </a:pPr>
            <a:r>
              <a:rPr lang="en-GB" b="1">
                <a:latin typeface="Raleway"/>
                <a:ea typeface="Raleway"/>
                <a:cs typeface="Raleway"/>
                <a:sym typeface="Raleway"/>
              </a:rPr>
              <a:t>The clear cut best Vaccine is the Pfizer vaccine with a 95% effectiveness out of the listed vaccines.</a:t>
            </a:r>
            <a:endParaRPr b="1">
              <a:latin typeface="Raleway"/>
              <a:ea typeface="Raleway"/>
              <a:cs typeface="Raleway"/>
              <a:sym typeface="Raleway"/>
            </a:endParaRPr>
          </a:p>
          <a:p>
            <a:pPr marL="0" lvl="0" indent="0" algn="l" rtl="0">
              <a:spcBef>
                <a:spcPts val="1200"/>
              </a:spcBef>
              <a:spcAft>
                <a:spcPts val="1600"/>
              </a:spcAft>
              <a:buNone/>
            </a:pPr>
            <a:endParaRPr sz="1100"/>
          </a:p>
        </p:txBody>
      </p:sp>
      <p:pic>
        <p:nvPicPr>
          <p:cNvPr id="211" name="Google Shape;211;p22"/>
          <p:cNvPicPr preferRelativeResize="0"/>
          <p:nvPr/>
        </p:nvPicPr>
        <p:blipFill rotWithShape="1">
          <a:blip r:embed="rId3">
            <a:alphaModFix/>
          </a:blip>
          <a:srcRect l="10261" r="10253"/>
          <a:stretch/>
        </p:blipFill>
        <p:spPr>
          <a:xfrm>
            <a:off x="5146750" y="1184600"/>
            <a:ext cx="3997249" cy="32625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3"/>
          <p:cNvSpPr txBox="1">
            <a:spLocks noGrp="1"/>
          </p:cNvSpPr>
          <p:nvPr>
            <p:ph type="title"/>
          </p:nvPr>
        </p:nvSpPr>
        <p:spPr>
          <a:xfrm>
            <a:off x="-237550" y="926875"/>
            <a:ext cx="7317600" cy="103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Mortality Rate of Covid -19 During 2020</a:t>
            </a:r>
            <a:endParaRPr/>
          </a:p>
        </p:txBody>
      </p:sp>
      <p:sp>
        <p:nvSpPr>
          <p:cNvPr id="217" name="Google Shape;217;p23"/>
          <p:cNvSpPr txBox="1"/>
          <p:nvPr/>
        </p:nvSpPr>
        <p:spPr>
          <a:xfrm>
            <a:off x="722900" y="293154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4800" b="1">
                <a:solidFill>
                  <a:schemeClr val="dk1"/>
                </a:solidFill>
                <a:latin typeface="Lato"/>
                <a:ea typeface="Lato"/>
                <a:cs typeface="Lato"/>
                <a:sym typeface="Lato"/>
              </a:rPr>
              <a:t>239.4M</a:t>
            </a:r>
            <a:endParaRPr sz="4800" b="1">
              <a:solidFill>
                <a:schemeClr val="dk1"/>
              </a:solidFill>
              <a:latin typeface="Lato"/>
              <a:ea typeface="Lato"/>
              <a:cs typeface="Lato"/>
              <a:sym typeface="Lato"/>
            </a:endParaRPr>
          </a:p>
        </p:txBody>
      </p:sp>
      <p:sp>
        <p:nvSpPr>
          <p:cNvPr id="218" name="Google Shape;218;p23"/>
          <p:cNvSpPr txBox="1"/>
          <p:nvPr/>
        </p:nvSpPr>
        <p:spPr>
          <a:xfrm>
            <a:off x="842600" y="3886150"/>
            <a:ext cx="2068200" cy="743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chemeClr val="accent1"/>
                </a:solidFill>
                <a:latin typeface="Raleway"/>
                <a:ea typeface="Raleway"/>
                <a:cs typeface="Raleway"/>
                <a:sym typeface="Raleway"/>
              </a:rPr>
              <a:t>Million confirmed cases of Covid -  19 </a:t>
            </a:r>
            <a:endParaRPr>
              <a:solidFill>
                <a:schemeClr val="accent1"/>
              </a:solidFill>
              <a:latin typeface="Raleway"/>
              <a:ea typeface="Raleway"/>
              <a:cs typeface="Raleway"/>
              <a:sym typeface="Raleway"/>
            </a:endParaRPr>
          </a:p>
          <a:p>
            <a:pPr marL="0" lvl="0" indent="0" algn="ctr" rtl="0">
              <a:lnSpc>
                <a:spcPct val="115000"/>
              </a:lnSpc>
              <a:spcBef>
                <a:spcPts val="1600"/>
              </a:spcBef>
              <a:spcAft>
                <a:spcPts val="1600"/>
              </a:spcAft>
              <a:buClr>
                <a:srgbClr val="000000"/>
              </a:buClr>
              <a:buSzPts val="1100"/>
              <a:buFont typeface="Arial"/>
              <a:buNone/>
            </a:pPr>
            <a:endParaRPr sz="1100" b="1">
              <a:solidFill>
                <a:schemeClr val="accent1"/>
              </a:solidFill>
              <a:latin typeface="Lato"/>
              <a:ea typeface="Lato"/>
              <a:cs typeface="Lato"/>
              <a:sym typeface="Lato"/>
            </a:endParaRPr>
          </a:p>
        </p:txBody>
      </p:sp>
      <p:cxnSp>
        <p:nvCxnSpPr>
          <p:cNvPr id="219" name="Google Shape;219;p23"/>
          <p:cNvCxnSpPr/>
          <p:nvPr/>
        </p:nvCxnSpPr>
        <p:spPr>
          <a:xfrm>
            <a:off x="3224350" y="2706500"/>
            <a:ext cx="0" cy="1832100"/>
          </a:xfrm>
          <a:prstGeom prst="straightConnector1">
            <a:avLst/>
          </a:prstGeom>
          <a:noFill/>
          <a:ln w="9525" cap="flat" cmpd="sng">
            <a:solidFill>
              <a:schemeClr val="accent1"/>
            </a:solidFill>
            <a:prstDash val="dot"/>
            <a:round/>
            <a:headEnd type="none" w="med" len="med"/>
            <a:tailEnd type="none" w="med" len="med"/>
          </a:ln>
        </p:spPr>
      </p:cxnSp>
      <p:sp>
        <p:nvSpPr>
          <p:cNvPr id="220" name="Google Shape;220;p23"/>
          <p:cNvSpPr txBox="1"/>
          <p:nvPr/>
        </p:nvSpPr>
        <p:spPr>
          <a:xfrm>
            <a:off x="3418200" y="293154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4800" b="1">
                <a:solidFill>
                  <a:schemeClr val="dk1"/>
                </a:solidFill>
                <a:latin typeface="Lato"/>
                <a:ea typeface="Lato"/>
                <a:cs typeface="Lato"/>
                <a:sym typeface="Lato"/>
              </a:rPr>
              <a:t>4.8M</a:t>
            </a:r>
            <a:endParaRPr sz="4800" b="1">
              <a:solidFill>
                <a:schemeClr val="dk1"/>
              </a:solidFill>
              <a:latin typeface="Lato"/>
              <a:ea typeface="Lato"/>
              <a:cs typeface="Lato"/>
              <a:sym typeface="Lato"/>
            </a:endParaRPr>
          </a:p>
        </p:txBody>
      </p:sp>
      <p:sp>
        <p:nvSpPr>
          <p:cNvPr id="221" name="Google Shape;221;p23"/>
          <p:cNvSpPr txBox="1"/>
          <p:nvPr/>
        </p:nvSpPr>
        <p:spPr>
          <a:xfrm>
            <a:off x="3537900" y="3768550"/>
            <a:ext cx="2068200" cy="743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1600"/>
              </a:spcAft>
              <a:buNone/>
            </a:pPr>
            <a:r>
              <a:rPr lang="en-GB">
                <a:solidFill>
                  <a:schemeClr val="accent1"/>
                </a:solidFill>
                <a:latin typeface="Raleway"/>
                <a:ea typeface="Raleway"/>
                <a:cs typeface="Raleway"/>
                <a:sym typeface="Raleway"/>
              </a:rPr>
              <a:t>Confirmed Deaths</a:t>
            </a:r>
            <a:endParaRPr sz="1100" b="1">
              <a:solidFill>
                <a:schemeClr val="accent1"/>
              </a:solidFill>
              <a:latin typeface="Lato"/>
              <a:ea typeface="Lato"/>
              <a:cs typeface="Lato"/>
              <a:sym typeface="Lato"/>
            </a:endParaRPr>
          </a:p>
        </p:txBody>
      </p:sp>
      <p:cxnSp>
        <p:nvCxnSpPr>
          <p:cNvPr id="222" name="Google Shape;222;p23"/>
          <p:cNvCxnSpPr/>
          <p:nvPr/>
        </p:nvCxnSpPr>
        <p:spPr>
          <a:xfrm>
            <a:off x="5919650" y="2706500"/>
            <a:ext cx="0" cy="1832100"/>
          </a:xfrm>
          <a:prstGeom prst="straightConnector1">
            <a:avLst/>
          </a:prstGeom>
          <a:noFill/>
          <a:ln w="9525" cap="flat" cmpd="sng">
            <a:solidFill>
              <a:schemeClr val="accent1"/>
            </a:solidFill>
            <a:prstDash val="dot"/>
            <a:round/>
            <a:headEnd type="none" w="med" len="med"/>
            <a:tailEnd type="none" w="med" len="med"/>
          </a:ln>
        </p:spPr>
      </p:cxnSp>
      <p:sp>
        <p:nvSpPr>
          <p:cNvPr id="223" name="Google Shape;223;p23"/>
          <p:cNvSpPr txBox="1"/>
          <p:nvPr/>
        </p:nvSpPr>
        <p:spPr>
          <a:xfrm>
            <a:off x="6382900" y="27064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endParaRPr sz="800" b="1">
              <a:solidFill>
                <a:schemeClr val="dk1"/>
              </a:solidFill>
              <a:latin typeface="Lato"/>
              <a:ea typeface="Lato"/>
              <a:cs typeface="Lato"/>
              <a:sym typeface="Lato"/>
            </a:endParaRPr>
          </a:p>
        </p:txBody>
      </p:sp>
      <p:sp>
        <p:nvSpPr>
          <p:cNvPr id="224" name="Google Shape;224;p23"/>
          <p:cNvSpPr txBox="1"/>
          <p:nvPr/>
        </p:nvSpPr>
        <p:spPr>
          <a:xfrm>
            <a:off x="6113500" y="293154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4800" b="1">
                <a:solidFill>
                  <a:schemeClr val="dk1"/>
                </a:solidFill>
                <a:latin typeface="Lato"/>
                <a:ea typeface="Lato"/>
                <a:cs typeface="Lato"/>
                <a:sym typeface="Lato"/>
              </a:rPr>
              <a:t>2%</a:t>
            </a:r>
            <a:endParaRPr sz="4800" b="1">
              <a:solidFill>
                <a:schemeClr val="dk1"/>
              </a:solidFill>
              <a:latin typeface="Lato"/>
              <a:ea typeface="Lato"/>
              <a:cs typeface="Lato"/>
              <a:sym typeface="Lato"/>
            </a:endParaRPr>
          </a:p>
        </p:txBody>
      </p:sp>
      <p:sp>
        <p:nvSpPr>
          <p:cNvPr id="225" name="Google Shape;225;p23"/>
          <p:cNvSpPr txBox="1"/>
          <p:nvPr/>
        </p:nvSpPr>
        <p:spPr>
          <a:xfrm>
            <a:off x="6233200" y="4135000"/>
            <a:ext cx="2068200" cy="743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1600"/>
              </a:spcAft>
              <a:buNone/>
            </a:pPr>
            <a:r>
              <a:rPr lang="en-GB">
                <a:solidFill>
                  <a:srgbClr val="374151"/>
                </a:solidFill>
                <a:highlight>
                  <a:srgbClr val="F7F7F8"/>
                </a:highlight>
                <a:latin typeface="Raleway"/>
                <a:ea typeface="Raleway"/>
                <a:cs typeface="Raleway"/>
                <a:sym typeface="Raleway"/>
              </a:rPr>
              <a:t>The global case fatality rate (CFR) for COVID-19 was estimated to be around 2%, </a:t>
            </a:r>
            <a:endParaRPr sz="1100" b="1">
              <a:solidFill>
                <a:schemeClr val="accent1"/>
              </a:solidFill>
              <a:latin typeface="Lato"/>
              <a:ea typeface="Lato"/>
              <a:cs typeface="Lato"/>
              <a:sym typeface="Lato"/>
            </a:endParaRPr>
          </a:p>
        </p:txBody>
      </p:sp>
      <p:pic>
        <p:nvPicPr>
          <p:cNvPr id="226" name="Google Shape;226;p23"/>
          <p:cNvPicPr preferRelativeResize="0"/>
          <p:nvPr/>
        </p:nvPicPr>
        <p:blipFill>
          <a:blip r:embed="rId3">
            <a:alphaModFix/>
          </a:blip>
          <a:stretch>
            <a:fillRect/>
          </a:stretch>
        </p:blipFill>
        <p:spPr>
          <a:xfrm>
            <a:off x="6547225" y="516175"/>
            <a:ext cx="2516450" cy="1624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4"/>
          <p:cNvSpPr txBox="1">
            <a:spLocks noGrp="1"/>
          </p:cNvSpPr>
          <p:nvPr>
            <p:ph type="title"/>
          </p:nvPr>
        </p:nvSpPr>
        <p:spPr>
          <a:xfrm>
            <a:off x="494750" y="610950"/>
            <a:ext cx="3022500" cy="122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Trend Analysis Vaccine</a:t>
            </a:r>
            <a:endParaRPr>
              <a:solidFill>
                <a:srgbClr val="000000"/>
              </a:solidFill>
            </a:endParaRPr>
          </a:p>
        </p:txBody>
      </p:sp>
      <p:sp>
        <p:nvSpPr>
          <p:cNvPr id="232" name="Google Shape;232;p24"/>
          <p:cNvSpPr txBox="1">
            <a:spLocks noGrp="1"/>
          </p:cNvSpPr>
          <p:nvPr>
            <p:ph type="body" idx="1"/>
          </p:nvPr>
        </p:nvSpPr>
        <p:spPr>
          <a:xfrm>
            <a:off x="3605300" y="799175"/>
            <a:ext cx="47982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According to the chart we can see that vaccines had significant improvement in recovery.  This proves that the form of mitigation in the vaccine is highly  effective.  </a:t>
            </a:r>
            <a:r>
              <a:rPr lang="en-GB" sz="1100" i="1"/>
              <a:t>On the left is the graph without mitigations, and on the right is the graph with mitigations.</a:t>
            </a:r>
            <a:endParaRPr sz="1100" i="1"/>
          </a:p>
        </p:txBody>
      </p:sp>
      <p:pic>
        <p:nvPicPr>
          <p:cNvPr id="233" name="Google Shape;233;p24"/>
          <p:cNvPicPr preferRelativeResize="0"/>
          <p:nvPr/>
        </p:nvPicPr>
        <p:blipFill>
          <a:blip r:embed="rId3">
            <a:alphaModFix/>
          </a:blip>
          <a:stretch>
            <a:fillRect/>
          </a:stretch>
        </p:blipFill>
        <p:spPr>
          <a:xfrm>
            <a:off x="4705100" y="1833575"/>
            <a:ext cx="3698407" cy="2894375"/>
          </a:xfrm>
          <a:prstGeom prst="rect">
            <a:avLst/>
          </a:prstGeom>
          <a:noFill/>
          <a:ln>
            <a:noFill/>
          </a:ln>
        </p:spPr>
      </p:pic>
      <p:pic>
        <p:nvPicPr>
          <p:cNvPr id="234" name="Google Shape;234;p24"/>
          <p:cNvPicPr preferRelativeResize="0"/>
          <p:nvPr/>
        </p:nvPicPr>
        <p:blipFill>
          <a:blip r:embed="rId4">
            <a:alphaModFix/>
          </a:blip>
          <a:stretch>
            <a:fillRect/>
          </a:stretch>
        </p:blipFill>
        <p:spPr>
          <a:xfrm>
            <a:off x="494750" y="1833575"/>
            <a:ext cx="3751978" cy="2894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5"/>
          <p:cNvSpPr txBox="1">
            <a:spLocks noGrp="1"/>
          </p:cNvSpPr>
          <p:nvPr>
            <p:ph type="title"/>
          </p:nvPr>
        </p:nvSpPr>
        <p:spPr>
          <a:xfrm>
            <a:off x="295450" y="11564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Importance  of Pfizer Vaccine</a:t>
            </a:r>
            <a:endParaRPr/>
          </a:p>
          <a:p>
            <a:pPr marL="0" lvl="0" indent="0" algn="l" rtl="0">
              <a:spcBef>
                <a:spcPts val="0"/>
              </a:spcBef>
              <a:spcAft>
                <a:spcPts val="0"/>
              </a:spcAft>
              <a:buNone/>
            </a:pPr>
            <a:endParaRPr b="0"/>
          </a:p>
        </p:txBody>
      </p:sp>
      <p:sp>
        <p:nvSpPr>
          <p:cNvPr id="240" name="Google Shape;240;p25"/>
          <p:cNvSpPr txBox="1">
            <a:spLocks noGrp="1"/>
          </p:cNvSpPr>
          <p:nvPr>
            <p:ph type="body" idx="1"/>
          </p:nvPr>
        </p:nvSpPr>
        <p:spPr>
          <a:xfrm>
            <a:off x="245550" y="1903175"/>
            <a:ext cx="4800300" cy="31011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b="1">
                <a:latin typeface="Raleway"/>
                <a:ea typeface="Raleway"/>
                <a:cs typeface="Raleway"/>
                <a:sym typeface="Raleway"/>
              </a:rPr>
              <a:t>The clear cut best Vaccine is the Pfizer vaccine with a 95% effectiveness out of the listed vaccines. </a:t>
            </a:r>
            <a:endParaRPr b="1">
              <a:latin typeface="Raleway"/>
              <a:ea typeface="Raleway"/>
              <a:cs typeface="Raleway"/>
              <a:sym typeface="Raleway"/>
            </a:endParaRPr>
          </a:p>
          <a:p>
            <a:pPr marL="0" lvl="0" indent="0" algn="l" rtl="0">
              <a:spcBef>
                <a:spcPts val="1200"/>
              </a:spcBef>
              <a:spcAft>
                <a:spcPts val="0"/>
              </a:spcAft>
              <a:buNone/>
            </a:pPr>
            <a:r>
              <a:rPr lang="en-GB" b="1">
                <a:latin typeface="Raleway"/>
                <a:ea typeface="Raleway"/>
                <a:cs typeface="Raleway"/>
                <a:sym typeface="Raleway"/>
              </a:rPr>
              <a:t>This data is based on a small College  of 1,000 students whereas::</a:t>
            </a:r>
            <a:endParaRPr b="1">
              <a:latin typeface="Raleway"/>
              <a:ea typeface="Raleway"/>
              <a:cs typeface="Raleway"/>
              <a:sym typeface="Raleway"/>
            </a:endParaRPr>
          </a:p>
          <a:p>
            <a:pPr marL="0" lvl="0" indent="0" algn="l" rtl="0">
              <a:spcBef>
                <a:spcPts val="1200"/>
              </a:spcBef>
              <a:spcAft>
                <a:spcPts val="0"/>
              </a:spcAft>
              <a:buNone/>
            </a:pPr>
            <a:r>
              <a:rPr lang="en-GB" b="1">
                <a:latin typeface="Raleway"/>
                <a:ea typeface="Raleway"/>
                <a:cs typeface="Raleway"/>
                <a:sym typeface="Raleway"/>
              </a:rPr>
              <a:t>10% with Mask</a:t>
            </a:r>
            <a:endParaRPr b="1">
              <a:latin typeface="Raleway"/>
              <a:ea typeface="Raleway"/>
              <a:cs typeface="Raleway"/>
              <a:sym typeface="Raleway"/>
            </a:endParaRPr>
          </a:p>
          <a:p>
            <a:pPr marL="0" lvl="0" indent="0" algn="l" rtl="0">
              <a:spcBef>
                <a:spcPts val="1200"/>
              </a:spcBef>
              <a:spcAft>
                <a:spcPts val="0"/>
              </a:spcAft>
              <a:buNone/>
            </a:pPr>
            <a:r>
              <a:rPr lang="en-GB" b="1">
                <a:latin typeface="Raleway"/>
                <a:ea typeface="Raleway"/>
                <a:cs typeface="Raleway"/>
                <a:sym typeface="Raleway"/>
              </a:rPr>
              <a:t>65% Have Been Vaccination</a:t>
            </a:r>
            <a:endParaRPr b="1">
              <a:latin typeface="Raleway"/>
              <a:ea typeface="Raleway"/>
              <a:cs typeface="Raleway"/>
              <a:sym typeface="Raleway"/>
            </a:endParaRPr>
          </a:p>
          <a:p>
            <a:pPr marL="0" lvl="0" indent="0" algn="l" rtl="0">
              <a:spcBef>
                <a:spcPts val="1200"/>
              </a:spcBef>
              <a:spcAft>
                <a:spcPts val="0"/>
              </a:spcAft>
              <a:buNone/>
            </a:pPr>
            <a:r>
              <a:rPr lang="en-GB" b="1">
                <a:latin typeface="Raleway"/>
                <a:ea typeface="Raleway"/>
                <a:cs typeface="Raleway"/>
                <a:sym typeface="Raleway"/>
              </a:rPr>
              <a:t>And all have various different interactions within each other</a:t>
            </a:r>
            <a:endParaRPr b="1">
              <a:latin typeface="Raleway"/>
              <a:ea typeface="Raleway"/>
              <a:cs typeface="Raleway"/>
              <a:sym typeface="Raleway"/>
            </a:endParaRPr>
          </a:p>
          <a:p>
            <a:pPr marL="0" lvl="0" indent="0" algn="l" rtl="0">
              <a:spcBef>
                <a:spcPts val="1200"/>
              </a:spcBef>
              <a:spcAft>
                <a:spcPts val="0"/>
              </a:spcAft>
              <a:buNone/>
            </a:pPr>
            <a:endParaRPr b="1">
              <a:latin typeface="Raleway"/>
              <a:ea typeface="Raleway"/>
              <a:cs typeface="Raleway"/>
              <a:sym typeface="Raleway"/>
            </a:endParaRPr>
          </a:p>
          <a:p>
            <a:pPr marL="0" lvl="0" indent="0" algn="l" rtl="0">
              <a:spcBef>
                <a:spcPts val="1200"/>
              </a:spcBef>
              <a:spcAft>
                <a:spcPts val="1600"/>
              </a:spcAft>
              <a:buNone/>
            </a:pPr>
            <a:endParaRPr sz="1100"/>
          </a:p>
        </p:txBody>
      </p:sp>
      <p:pic>
        <p:nvPicPr>
          <p:cNvPr id="241" name="Google Shape;241;p25"/>
          <p:cNvPicPr preferRelativeResize="0"/>
          <p:nvPr/>
        </p:nvPicPr>
        <p:blipFill>
          <a:blip r:embed="rId3">
            <a:alphaModFix/>
          </a:blip>
          <a:stretch>
            <a:fillRect/>
          </a:stretch>
        </p:blipFill>
        <p:spPr>
          <a:xfrm>
            <a:off x="4906600" y="1305450"/>
            <a:ext cx="4033699" cy="26930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6"/>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Verified Code </a:t>
            </a:r>
            <a:endParaRPr/>
          </a:p>
          <a:p>
            <a:pPr marL="0" lvl="0" indent="0" algn="l" rtl="0">
              <a:spcBef>
                <a:spcPts val="0"/>
              </a:spcBef>
              <a:spcAft>
                <a:spcPts val="0"/>
              </a:spcAft>
              <a:buNone/>
            </a:pPr>
            <a:endParaRPr b="0"/>
          </a:p>
        </p:txBody>
      </p:sp>
      <p:sp>
        <p:nvSpPr>
          <p:cNvPr id="247" name="Google Shape;247;p26"/>
          <p:cNvSpPr txBox="1">
            <a:spLocks noGrp="1"/>
          </p:cNvSpPr>
          <p:nvPr>
            <p:ph type="body" idx="1"/>
          </p:nvPr>
        </p:nvSpPr>
        <p:spPr>
          <a:xfrm>
            <a:off x="721225" y="2434125"/>
            <a:ext cx="3893400" cy="20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dirty="0" err="1"/>
              <a:t>Github</a:t>
            </a:r>
            <a:r>
              <a:rPr lang="en-GB" sz="1100" dirty="0"/>
              <a:t> Link: </a:t>
            </a:r>
            <a:r>
              <a:rPr lang="en-GB" sz="1100" u="sng" dirty="0">
                <a:solidFill>
                  <a:schemeClr val="hlink"/>
                </a:solidFill>
                <a:hlinkClick r:id="rId3"/>
              </a:rPr>
              <a:t>https://github.com/Tmills1/Project-3-SIR-Model</a:t>
            </a:r>
            <a:endParaRPr lang="en-GB" sz="1100" u="sng" dirty="0">
              <a:solidFill>
                <a:schemeClr val="hlink"/>
              </a:solidFill>
            </a:endParaRPr>
          </a:p>
          <a:p>
            <a:pPr marL="0" lvl="0" indent="0" algn="l" rtl="0">
              <a:spcBef>
                <a:spcPts val="0"/>
              </a:spcBef>
              <a:spcAft>
                <a:spcPts val="0"/>
              </a:spcAft>
              <a:buNone/>
            </a:pPr>
            <a:endParaRPr lang="en-GB" sz="1100" b="1" u="sng" dirty="0">
              <a:solidFill>
                <a:schemeClr val="hlink"/>
              </a:solidFill>
            </a:endParaRPr>
          </a:p>
          <a:p>
            <a:pPr marL="0" lvl="0" indent="0" algn="l" rtl="0">
              <a:spcBef>
                <a:spcPts val="0"/>
              </a:spcBef>
              <a:spcAft>
                <a:spcPts val="0"/>
              </a:spcAft>
              <a:buNone/>
            </a:pPr>
            <a:r>
              <a:rPr lang="en-GB" sz="1100" b="1" dirty="0">
                <a:solidFill>
                  <a:schemeClr val="dk2"/>
                </a:solidFill>
              </a:rPr>
              <a:t>What are we look at in this code:</a:t>
            </a:r>
            <a:endParaRPr sz="1100" b="1" dirty="0">
              <a:solidFill>
                <a:schemeClr val="dk2"/>
              </a:solidFill>
            </a:endParaRPr>
          </a:p>
          <a:p>
            <a:pPr marL="0" lvl="0" indent="0" algn="l" rtl="0">
              <a:spcBef>
                <a:spcPts val="0"/>
              </a:spcBef>
              <a:spcAft>
                <a:spcPts val="1600"/>
              </a:spcAft>
              <a:buNone/>
            </a:pPr>
            <a:r>
              <a:rPr lang="en-GB" sz="1100" dirty="0"/>
              <a:t>In this code we can see a process on how we use data analysis in order to prepare statices, charts, and likelihood of the pandemic affecting a population of people who may or may not lick  door knobs.  </a:t>
            </a:r>
            <a:endParaRPr sz="1100" dirty="0"/>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585</Words>
  <Application>Microsoft Macintosh PowerPoint</Application>
  <PresentationFormat>On-screen Show (16:9)</PresentationFormat>
  <Paragraphs>45</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Lato</vt:lpstr>
      <vt:lpstr>Arial</vt:lpstr>
      <vt:lpstr>Raleway</vt:lpstr>
      <vt:lpstr>Streamline</vt:lpstr>
      <vt:lpstr>The Pandemic Control         </vt:lpstr>
      <vt:lpstr>Project objective</vt:lpstr>
      <vt:lpstr>The Effects of Covid - 19</vt:lpstr>
      <vt:lpstr>Problems to solve</vt:lpstr>
      <vt:lpstr>How Effective Different Vaccines Are  </vt:lpstr>
      <vt:lpstr>Mortality Rate of Covid -19 During 2020</vt:lpstr>
      <vt:lpstr>Trend Analysis Vaccine</vt:lpstr>
      <vt:lpstr>The Importance  of Pfizer Vaccine </vt:lpstr>
      <vt:lpstr>Verified Code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Pandemic Control         </dc:title>
  <cp:lastModifiedBy>Mills, Tyler D</cp:lastModifiedBy>
  <cp:revision>1</cp:revision>
  <dcterms:modified xsi:type="dcterms:W3CDTF">2023-08-02T17:16:57Z</dcterms:modified>
</cp:coreProperties>
</file>